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3" r:id="rId30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8" Type="http://schemas.openxmlformats.org/officeDocument/2006/relationships/slide" Target="slides/slide18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2" name="Shape 11672"/>
        <p:cNvGrpSpPr/>
        <p:nvPr/>
      </p:nvGrpSpPr>
      <p:grpSpPr>
        <a:xfrm>
          <a:off x="0" y="0"/>
          <a:ext cx="0" cy="0"/>
          <a:chOff x="0" y="0"/>
          <a:chExt cx="0" cy="0"/>
        </a:xfrm>
      </p:grpSpPr>
      <p:sp>
        <p:nvSpPr>
          <p:cNvPr id="11673" name="Google Shape;11673;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4" name="Google Shape;11674;p1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88.xml"/><Relationship Id="rId3" Type="http://schemas.openxmlformats.org/officeDocument/2006/relationships/image" Target="../media/image358.png"/><Relationship Id="rId4" Type="http://schemas.openxmlformats.org/officeDocument/2006/relationships/image" Target="../media/image364.png"/><Relationship Id="rId5" Type="http://schemas.openxmlformats.org/officeDocument/2006/relationships/image" Target="../media/image359.png"/><Relationship Id="rId6" Type="http://schemas.openxmlformats.org/officeDocument/2006/relationships/image" Target="../media/image372.png"/><Relationship Id="rId7" Type="http://schemas.openxmlformats.org/officeDocument/2006/relationships/image" Target="../media/image352.png"/><Relationship Id="rId8" Type="http://schemas.openxmlformats.org/officeDocument/2006/relationships/image" Target="../media/image361.png"/></Relationships>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5" name="Shape 11675"/>
        <p:cNvGrpSpPr/>
        <p:nvPr/>
      </p:nvGrpSpPr>
      <p:grpSpPr>
        <a:xfrm>
          <a:off x="0" y="0"/>
          <a:ext cx="0" cy="0"/>
          <a:chOff x="0" y="0"/>
          <a:chExt cx="0" cy="0"/>
        </a:xfrm>
      </p:grpSpPr>
      <p:sp>
        <p:nvSpPr>
          <p:cNvPr id="11676" name="Google Shape;11676;p1618"/>
          <p:cNvSpPr txBox="1"/>
          <p:nvPr/>
        </p:nvSpPr>
        <p:spPr>
          <a:xfrm>
            <a:off x="76200" y="228600"/>
            <a:ext cx="89820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Study of the Hyperspectral Environmental Suite (HES) on the GOES-R </a:t>
            </a:r>
            <a:endParaRPr/>
          </a:p>
        </p:txBody>
      </p:sp>
      <p:sp>
        <p:nvSpPr>
          <p:cNvPr id="11677" name="Google Shape;11677;p1618"/>
          <p:cNvSpPr txBox="1"/>
          <p:nvPr/>
        </p:nvSpPr>
        <p:spPr>
          <a:xfrm>
            <a:off x="152400" y="685800"/>
            <a:ext cx="8786813" cy="113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1" i="1" lang="en-US" sz="2000" u="none" cap="none" strike="noStrike">
                <a:solidFill>
                  <a:srgbClr val="000000"/>
                </a:solidFill>
                <a:latin typeface="Times New Roman"/>
                <a:ea typeface="Times New Roman"/>
                <a:cs typeface="Times New Roman"/>
                <a:sym typeface="Times New Roman"/>
              </a:rPr>
              <a:t>Jun Li</a:t>
            </a:r>
            <a:r>
              <a:rPr b="1" baseline="30000" i="1" lang="en-US" sz="2000" u="none" cap="none" strike="noStrike">
                <a:solidFill>
                  <a:srgbClr val="000000"/>
                </a:solidFill>
                <a:latin typeface="Times New Roman"/>
                <a:ea typeface="Times New Roman"/>
                <a:cs typeface="Times New Roman"/>
                <a:sym typeface="Times New Roman"/>
              </a:rPr>
              <a:t>*</a:t>
            </a:r>
            <a:r>
              <a:rPr b="1" i="1" lang="en-US" sz="2000" u="none" cap="none" strike="noStrike">
                <a:solidFill>
                  <a:srgbClr val="000000"/>
                </a:solidFill>
                <a:latin typeface="Times New Roman"/>
                <a:ea typeface="Times New Roman"/>
                <a:cs typeface="Times New Roman"/>
                <a:sym typeface="Times New Roman"/>
              </a:rPr>
              <a:t>, Timothy, J. Schmit</a:t>
            </a:r>
            <a:r>
              <a:rPr b="1" baseline="30000" i="1" lang="en-US" sz="2000" u="none" cap="none" strike="noStrike">
                <a:solidFill>
                  <a:srgbClr val="000000"/>
                </a:solidFill>
                <a:latin typeface="Times New Roman"/>
                <a:ea typeface="Times New Roman"/>
                <a:cs typeface="Times New Roman"/>
                <a:sym typeface="Times New Roman"/>
              </a:rPr>
              <a:t>@ </a:t>
            </a:r>
            <a:r>
              <a:rPr b="1" i="1" lang="en-US" sz="2000" u="none" cap="none" strike="noStrike">
                <a:solidFill>
                  <a:srgbClr val="000000"/>
                </a:solidFill>
                <a:latin typeface="Times New Roman"/>
                <a:ea typeface="Times New Roman"/>
                <a:cs typeface="Times New Roman"/>
                <a:sym typeface="Times New Roman"/>
              </a:rPr>
              <a:t>, Fang Wang</a:t>
            </a:r>
            <a:r>
              <a:rPr b="1" baseline="30000" i="1" lang="en-US" sz="2000" u="none" cap="none" strike="noStrike">
                <a:solidFill>
                  <a:srgbClr val="000000"/>
                </a:solidFill>
                <a:latin typeface="Times New Roman"/>
                <a:ea typeface="Times New Roman"/>
                <a:cs typeface="Times New Roman"/>
                <a:sym typeface="Times New Roman"/>
              </a:rPr>
              <a:t>*</a:t>
            </a:r>
            <a:r>
              <a:rPr b="1" i="1" lang="en-US" sz="2000" u="none" cap="none" strike="noStrike">
                <a:solidFill>
                  <a:srgbClr val="000000"/>
                </a:solidFill>
                <a:latin typeface="Times New Roman"/>
                <a:ea typeface="Times New Roman"/>
                <a:cs typeface="Times New Roman"/>
                <a:sym typeface="Times New Roman"/>
              </a:rPr>
              <a:t>, W. Paul Menzel</a:t>
            </a:r>
            <a:r>
              <a:rPr b="1" baseline="30000" i="1" lang="en-US" sz="2000" u="none" cap="none" strike="noStrike">
                <a:solidFill>
                  <a:srgbClr val="000000"/>
                </a:solidFill>
                <a:latin typeface="Times New Roman"/>
                <a:ea typeface="Times New Roman"/>
                <a:cs typeface="Times New Roman"/>
                <a:sym typeface="Times New Roman"/>
              </a:rPr>
              <a:t>@</a:t>
            </a:r>
            <a:r>
              <a:rPr b="1" i="1" lang="en-US" sz="2000" u="none" cap="none" strike="noStrike">
                <a:solidFill>
                  <a:srgbClr val="000000"/>
                </a:solidFill>
                <a:latin typeface="Times New Roman"/>
                <a:ea typeface="Times New Roman"/>
                <a:cs typeface="Times New Roman"/>
                <a:sym typeface="Times New Roman"/>
              </a:rPr>
              <a:t>, and James Gurka</a:t>
            </a:r>
            <a:r>
              <a:rPr b="1" baseline="30000" i="1" lang="en-US" sz="2000" u="none" cap="none" strike="noStrike">
                <a:solidFill>
                  <a:srgbClr val="000000"/>
                </a:solidFill>
                <a:latin typeface="Times New Roman"/>
                <a:ea typeface="Times New Roman"/>
                <a:cs typeface="Times New Roman"/>
                <a:sym typeface="Times New Roman"/>
              </a:rPr>
              <a:t>#</a:t>
            </a:r>
            <a:r>
              <a:rPr b="1" i="1" lang="en-US" sz="2000" u="none" cap="none" strike="noStrike">
                <a:solidFill>
                  <a:srgbClr val="000000"/>
                </a:solidFill>
                <a:latin typeface="Times New Roman"/>
                <a:ea typeface="Times New Roman"/>
                <a:cs typeface="Times New Roman"/>
                <a:sym typeface="Times New Roman"/>
              </a:rPr>
              <a:t> </a:t>
            </a:r>
            <a:endParaRPr b="1"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Times New Roman"/>
              <a:buNone/>
            </a:pPr>
            <a:r>
              <a:rPr b="0" baseline="30000" i="0" lang="en-US" sz="1600" u="none" cap="none" strike="noStrike">
                <a:solidFill>
                  <a:srgbClr val="000000"/>
                </a:solidFill>
                <a:latin typeface="Times New Roman"/>
                <a:ea typeface="Times New Roman"/>
                <a:cs typeface="Times New Roman"/>
                <a:sym typeface="Times New Roman"/>
              </a:rPr>
              <a:t>@</a:t>
            </a:r>
            <a:r>
              <a:rPr b="0" i="0" lang="en-US" sz="1600" u="none" cap="none" strike="noStrike">
                <a:solidFill>
                  <a:srgbClr val="000000"/>
                </a:solidFill>
                <a:latin typeface="Times New Roman"/>
                <a:ea typeface="Times New Roman"/>
                <a:cs typeface="Times New Roman"/>
                <a:sym typeface="Times New Roman"/>
              </a:rPr>
              <a:t>NOAA/NESDIS, Office of Research and Applications, Madison, WI 53706, U.S.A.          </a:t>
            </a:r>
            <a:endParaRPr/>
          </a:p>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*CIMSS, University of Wisconsin-Madison, Madison, WI 53706, U.S.A.</a:t>
            </a:r>
            <a:endParaRPr/>
          </a:p>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#NOAA/NESDIS, Silver Spring, Maryland</a:t>
            </a:r>
            <a:endParaRPr/>
          </a:p>
        </p:txBody>
      </p:sp>
      <p:pic>
        <p:nvPicPr>
          <p:cNvPr id="11678" name="Google Shape;11678;p1618"/>
          <p:cNvPicPr preferRelativeResize="0"/>
          <p:nvPr/>
        </p:nvPicPr>
        <p:blipFill rotWithShape="1">
          <a:blip r:embed="rId3">
            <a:alphaModFix/>
          </a:blip>
          <a:srcRect b="0" l="0" r="0" t="0"/>
          <a:stretch/>
        </p:blipFill>
        <p:spPr>
          <a:xfrm>
            <a:off x="3962400" y="2595563"/>
            <a:ext cx="2532063" cy="1900237"/>
          </a:xfrm>
          <a:prstGeom prst="rect">
            <a:avLst/>
          </a:prstGeom>
          <a:noFill/>
          <a:ln cap="flat" cmpd="sng" w="12700">
            <a:solidFill>
              <a:schemeClr val="dk1"/>
            </a:solidFill>
            <a:prstDash val="solid"/>
            <a:miter lim="800000"/>
            <a:headEnd len="sm" w="sm" type="none"/>
            <a:tailEnd len="sm" w="sm" type="none"/>
          </a:ln>
        </p:spPr>
      </p:pic>
      <p:pic>
        <p:nvPicPr>
          <p:cNvPr id="11679" name="Google Shape;11679;p1618"/>
          <p:cNvPicPr preferRelativeResize="0"/>
          <p:nvPr/>
        </p:nvPicPr>
        <p:blipFill rotWithShape="1">
          <a:blip r:embed="rId4">
            <a:alphaModFix/>
          </a:blip>
          <a:srcRect b="0" l="0" r="0" t="0"/>
          <a:stretch/>
        </p:blipFill>
        <p:spPr>
          <a:xfrm>
            <a:off x="6535738" y="2590800"/>
            <a:ext cx="2532062" cy="1900238"/>
          </a:xfrm>
          <a:prstGeom prst="rect">
            <a:avLst/>
          </a:prstGeom>
          <a:noFill/>
          <a:ln cap="flat" cmpd="sng" w="12700">
            <a:solidFill>
              <a:schemeClr val="dk1"/>
            </a:solidFill>
            <a:prstDash val="solid"/>
            <a:miter lim="800000"/>
            <a:headEnd len="sm" w="sm" type="none"/>
            <a:tailEnd len="sm" w="sm" type="none"/>
          </a:ln>
        </p:spPr>
      </p:pic>
      <p:pic>
        <p:nvPicPr>
          <p:cNvPr id="11680" name="Google Shape;11680;p1618"/>
          <p:cNvPicPr preferRelativeResize="0"/>
          <p:nvPr/>
        </p:nvPicPr>
        <p:blipFill rotWithShape="1">
          <a:blip r:embed="rId5">
            <a:alphaModFix/>
          </a:blip>
          <a:srcRect b="0" l="0" r="0" t="0"/>
          <a:stretch/>
        </p:blipFill>
        <p:spPr>
          <a:xfrm>
            <a:off x="3962400" y="4648200"/>
            <a:ext cx="2522538" cy="1892300"/>
          </a:xfrm>
          <a:prstGeom prst="rect">
            <a:avLst/>
          </a:prstGeom>
          <a:noFill/>
          <a:ln cap="flat" cmpd="sng" w="12700">
            <a:solidFill>
              <a:schemeClr val="dk1"/>
            </a:solidFill>
            <a:prstDash val="solid"/>
            <a:miter lim="800000"/>
            <a:headEnd len="sm" w="sm" type="none"/>
            <a:tailEnd len="sm" w="sm" type="none"/>
          </a:ln>
        </p:spPr>
      </p:pic>
      <p:pic>
        <p:nvPicPr>
          <p:cNvPr id="11681" name="Google Shape;11681;p1618"/>
          <p:cNvPicPr preferRelativeResize="0"/>
          <p:nvPr/>
        </p:nvPicPr>
        <p:blipFill rotWithShape="1">
          <a:blip r:embed="rId6">
            <a:alphaModFix/>
          </a:blip>
          <a:srcRect b="0" l="0" r="0" t="0"/>
          <a:stretch/>
        </p:blipFill>
        <p:spPr>
          <a:xfrm>
            <a:off x="6553200" y="4660900"/>
            <a:ext cx="2522538" cy="1892300"/>
          </a:xfrm>
          <a:prstGeom prst="rect">
            <a:avLst/>
          </a:prstGeom>
          <a:noFill/>
          <a:ln cap="flat" cmpd="sng" w="12700">
            <a:solidFill>
              <a:schemeClr val="dk1"/>
            </a:solidFill>
            <a:prstDash val="solid"/>
            <a:miter lim="800000"/>
            <a:headEnd len="sm" w="sm" type="none"/>
            <a:tailEnd len="sm" w="sm" type="none"/>
          </a:ln>
        </p:spPr>
      </p:pic>
      <p:pic>
        <p:nvPicPr>
          <p:cNvPr id="11682" name="Google Shape;11682;p1618"/>
          <p:cNvPicPr preferRelativeResize="0"/>
          <p:nvPr/>
        </p:nvPicPr>
        <p:blipFill rotWithShape="1">
          <a:blip r:embed="rId7">
            <a:alphaModFix/>
          </a:blip>
          <a:srcRect b="5620" l="3535" r="8586" t="10848"/>
          <a:stretch/>
        </p:blipFill>
        <p:spPr>
          <a:xfrm>
            <a:off x="565150" y="2397125"/>
            <a:ext cx="3016250" cy="2327275"/>
          </a:xfrm>
          <a:prstGeom prst="rect">
            <a:avLst/>
          </a:prstGeom>
          <a:noFill/>
          <a:ln>
            <a:noFill/>
          </a:ln>
        </p:spPr>
      </p:pic>
      <p:pic>
        <p:nvPicPr>
          <p:cNvPr id="11683" name="Google Shape;11683;p1618"/>
          <p:cNvPicPr preferRelativeResize="0"/>
          <p:nvPr/>
        </p:nvPicPr>
        <p:blipFill rotWithShape="1">
          <a:blip r:embed="rId8">
            <a:alphaModFix/>
          </a:blip>
          <a:srcRect b="9543" l="7575" r="15656" t="15947"/>
          <a:stretch/>
        </p:blipFill>
        <p:spPr>
          <a:xfrm>
            <a:off x="741363" y="4724400"/>
            <a:ext cx="2687637" cy="2078038"/>
          </a:xfrm>
          <a:prstGeom prst="rect">
            <a:avLst/>
          </a:prstGeom>
          <a:noFill/>
          <a:ln>
            <a:noFill/>
          </a:ln>
        </p:spPr>
      </p:pic>
      <p:sp>
        <p:nvSpPr>
          <p:cNvPr id="11684" name="Google Shape;11684;p1618"/>
          <p:cNvSpPr txBox="1"/>
          <p:nvPr/>
        </p:nvSpPr>
        <p:spPr>
          <a:xfrm>
            <a:off x="822325" y="1812925"/>
            <a:ext cx="76898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00601"/>
              </a:buClr>
              <a:buSzPts val="2000"/>
              <a:buFont typeface="Times New Roman"/>
              <a:buNone/>
            </a:pPr>
            <a:r>
              <a:rPr b="0" i="0" lang="en-US" sz="2000" u="none" cap="none" strike="noStrike">
                <a:solidFill>
                  <a:srgbClr val="F00601"/>
                </a:solidFill>
                <a:latin typeface="Times New Roman"/>
                <a:ea typeface="Times New Roman"/>
                <a:cs typeface="Times New Roman"/>
                <a:sym typeface="Times New Roman"/>
              </a:rPr>
              <a:t>Spectral resolution, spatial resolution, temporal resolution, signal-to-noise</a:t>
            </a:r>
            <a:endParaRPr/>
          </a:p>
        </p:txBody>
      </p:sp>
      <p:cxnSp>
        <p:nvCxnSpPr>
          <p:cNvPr id="11685" name="Google Shape;11685;p1618"/>
          <p:cNvCxnSpPr/>
          <p:nvPr/>
        </p:nvCxnSpPr>
        <p:spPr>
          <a:xfrm>
            <a:off x="1905000" y="2133600"/>
            <a:ext cx="0" cy="304800"/>
          </a:xfrm>
          <a:prstGeom prst="straightConnector1">
            <a:avLst/>
          </a:prstGeom>
          <a:noFill/>
          <a:ln cap="flat" cmpd="sng" w="38100">
            <a:solidFill>
              <a:srgbClr val="FF0000"/>
            </a:solidFill>
            <a:prstDash val="solid"/>
            <a:round/>
            <a:headEnd len="med" w="med" type="none"/>
            <a:tailEnd len="med" w="med" type="triangle"/>
          </a:ln>
        </p:spPr>
      </p:cxnSp>
      <p:cxnSp>
        <p:nvCxnSpPr>
          <p:cNvPr id="11686" name="Google Shape;11686;p1618"/>
          <p:cNvCxnSpPr/>
          <p:nvPr/>
        </p:nvCxnSpPr>
        <p:spPr>
          <a:xfrm>
            <a:off x="3657600" y="2209800"/>
            <a:ext cx="2209800" cy="304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